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8" r:id="rId5"/>
    <p:sldId id="259" r:id="rId6"/>
    <p:sldId id="261" r:id="rId7"/>
    <p:sldId id="263" r:id="rId8"/>
    <p:sldId id="265" r:id="rId9"/>
    <p:sldId id="266" r:id="rId10"/>
    <p:sldId id="267" r:id="rId11"/>
    <p:sldId id="262" r:id="rId12"/>
    <p:sldId id="264" r:id="rId13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04624-7E69-42C1-B637-12D41696C814}" v="6" dt="2025-06-10T14:11:32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우성" userId="535eb77d-dc57-447c-960b-ae1a5460dfb8" providerId="ADAL" clId="{A2B04624-7E69-42C1-B637-12D41696C814}"/>
    <pc:docChg chg="undo custSel delSld modSld">
      <pc:chgData name="김우성" userId="535eb77d-dc57-447c-960b-ae1a5460dfb8" providerId="ADAL" clId="{A2B04624-7E69-42C1-B637-12D41696C814}" dt="2025-06-10T14:11:36.866" v="29" actId="47"/>
      <pc:docMkLst>
        <pc:docMk/>
      </pc:docMkLst>
      <pc:sldChg chg="addSp delSp modSp mod delAnim modAnim">
        <pc:chgData name="김우성" userId="535eb77d-dc57-447c-960b-ae1a5460dfb8" providerId="ADAL" clId="{A2B04624-7E69-42C1-B637-12D41696C814}" dt="2025-06-10T14:11:32.835" v="28"/>
        <pc:sldMkLst>
          <pc:docMk/>
          <pc:sldMk cId="3742206142" sldId="265"/>
        </pc:sldMkLst>
        <pc:picChg chg="add mod">
          <ac:chgData name="김우성" userId="535eb77d-dc57-447c-960b-ae1a5460dfb8" providerId="ADAL" clId="{A2B04624-7E69-42C1-B637-12D41696C814}" dt="2025-06-10T14:11:25.962" v="25" actId="14100"/>
          <ac:picMkLst>
            <pc:docMk/>
            <pc:sldMk cId="3742206142" sldId="265"/>
            <ac:picMk id="10" creationId="{779DB10B-4F1A-CB5E-E9DF-7F1F3F5AEA53}"/>
          </ac:picMkLst>
        </pc:picChg>
        <pc:picChg chg="del">
          <ac:chgData name="김우성" userId="535eb77d-dc57-447c-960b-ae1a5460dfb8" providerId="ADAL" clId="{A2B04624-7E69-42C1-B637-12D41696C814}" dt="2025-06-10T14:08:28.265" v="0" actId="478"/>
          <ac:picMkLst>
            <pc:docMk/>
            <pc:sldMk cId="3742206142" sldId="265"/>
            <ac:picMk id="14" creationId="{597E6A76-7C7E-4054-0076-15AFE83F126D}"/>
          </ac:picMkLst>
        </pc:picChg>
      </pc:sldChg>
      <pc:sldChg chg="del">
        <pc:chgData name="김우성" userId="535eb77d-dc57-447c-960b-ae1a5460dfb8" providerId="ADAL" clId="{A2B04624-7E69-42C1-B637-12D41696C814}" dt="2025-06-10T14:11:36.866" v="29" actId="47"/>
        <pc:sldMkLst>
          <pc:docMk/>
          <pc:sldMk cId="3329450517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3F635-A96E-4049-8DE9-8FC5F88A43EE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BB59F-0789-4293-82B3-F4AC797DD0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34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BB59F-0789-4293-82B3-F4AC797DD0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21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BB59F-0789-4293-82B3-F4AC797DD0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60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7223-FED4-C8ED-FCD6-AB2F0DD3D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A1F683-DE72-F6A1-996D-C99FD5CFF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7D7696-50EE-3A99-2782-4D8A68B23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2C4C1-9AC9-A45F-DD49-3D5DF59E5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BB59F-0789-4293-82B3-F4AC797DD0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0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F879-5BCF-4437-8603-34D3BF20BFFD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CFB9-ABF8-4B48-A0DB-FF5D630551D1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71585-F8D7-434F-B743-10DA4C0B155F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47A2-FC43-4264-893F-ED5A40348EE8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785E7-6DB2-400B-8910-BC88333E5D70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E789-ED9A-416C-A1C8-F2EE00BCE8E1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652F-CE9E-41F4-BD26-26C78C35E223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215-B60F-4B28-B6AE-17F5B6817D28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8FBF-F274-45F1-981A-F988AA4A4AA5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853C-D181-443B-B8EB-145D9F5BE514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0533-08F7-4B1B-8276-603C81463870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5877B-C70C-428A-847B-D655AF6CF650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://www.riss.kr/link?id=T1491278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JN4XWvXStg?feature=oembed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38.jpeg"/><Relationship Id="rId5" Type="http://schemas.openxmlformats.org/officeDocument/2006/relationships/image" Target="../media/image19.png"/><Relationship Id="rId10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3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팀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621000" y="7531100"/>
            <a:ext cx="3657600" cy="17621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600" dirty="0">
                <a:solidFill>
                  <a:srgbClr val="494A4E"/>
                </a:solidFill>
                <a:latin typeface="Pretendard Bold" panose="020B0600000101010101" charset="-127"/>
                <a:ea typeface="Pretendard Bold" panose="020B0600000101010101" charset="-127"/>
              </a:rPr>
              <a:t>３팀</a:t>
            </a:r>
            <a:endParaRPr lang="en-US" altLang="ko-KR" sz="3600" dirty="0">
              <a:solidFill>
                <a:srgbClr val="494A4E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65450" y="3800475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b="0" i="0" u="none" strike="noStrike" dirty="0" err="1">
                <a:solidFill>
                  <a:srgbClr val="000000"/>
                </a:solidFill>
                <a:ea typeface="Pretendard Bold"/>
              </a:rPr>
              <a:t>머신러닝을</a:t>
            </a:r>
            <a:r>
              <a:rPr lang="ko-KR" altLang="en-US" sz="7000" b="0" i="0" u="none" strike="noStrike" dirty="0">
                <a:solidFill>
                  <a:srgbClr val="000000"/>
                </a:solidFill>
                <a:ea typeface="Pretendard Bold"/>
              </a:rPr>
              <a:t> 이용한 흡연습관 기반의 고혈압 위험도 </a:t>
            </a:r>
            <a:r>
              <a:rPr lang="ko-KR" altLang="en-US" sz="7000" b="0" i="0" u="none" strike="noStrike" dirty="0" err="1">
                <a:solidFill>
                  <a:srgbClr val="000000"/>
                </a:solidFill>
                <a:ea typeface="Pretendard Bold"/>
              </a:rPr>
              <a:t>예측기</a:t>
            </a:r>
            <a:endParaRPr lang="ko-KR" sz="7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968117C-56B3-6ED3-D30B-D06CDFA0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68600" y="9263061"/>
            <a:ext cx="2133600" cy="434976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</a:t>
            </a:fld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E835-08B6-E468-4BA6-11D7CCC2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A237B2-6CC7-9A18-6462-B2E92E45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136F87-8FBD-254A-895E-87E57083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489220C-DDB5-92D5-999A-CD2475ED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2214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4C159B6-F63D-8CD6-06E6-FCD202A23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1CA79E-FF23-548C-C797-7E8350A97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11AC951-BDE3-489F-29A4-825D9CB5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A1518BD-2877-B6B7-8B75-205A09C3D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056A92C-7435-A864-70FC-65C852F45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CAF18C6-0D99-D821-427E-B1494F8FE433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향후 연구 계획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4A4A8D4-0106-3A06-D802-014F6FB44F33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향후 연구 계획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1B4F5FB-F36A-7D31-D34C-EE8C5D31AE79}"/>
              </a:ext>
            </a:extLst>
          </p:cNvPr>
          <p:cNvSpPr txBox="1"/>
          <p:nvPr/>
        </p:nvSpPr>
        <p:spPr>
          <a:xfrm>
            <a:off x="1460500" y="4559300"/>
            <a:ext cx="15367000" cy="416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24499"/>
              </a:lnSpc>
              <a:buFont typeface="Wingdings" panose="05000000000000000000" pitchFamily="2" charset="2"/>
              <a:buChar char="l"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조건부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라벨링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보완 및 연령대별 정밀 모델링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현재는 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30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세 미만과 모름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(8)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응답한 사람들을 고혈압 없음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(0)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조건부 처리했지만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</a:p>
          <a:p>
            <a:pPr lvl="0">
              <a:lnSpc>
                <a:spcPct val="124499"/>
              </a:lnSpc>
            </a:pPr>
            <a:r>
              <a:rPr lang="en-US" altLang="ko-KR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         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 정교한 기준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혈압 측정값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나이별 위험도 가중치 등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도입이 필요</a:t>
            </a:r>
            <a:endParaRPr lang="en-US" altLang="ko-KR" sz="22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연령대별로 예측 모델을 분리하거나 다층 구조로 설계하면 정밀도 향상이 기대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4499"/>
              </a:lnSpc>
              <a:buFont typeface="Wingdings" panose="05000000000000000000" pitchFamily="2" charset="2"/>
              <a:buChar char="l"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다양한 생활습관 변수 추가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현재는 흡연량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BMI,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나이 중심이지만 음주 습관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운동 빈도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수면 패턴 등 건강행태 데이터를 추가하면 예측 정밀도 개선 가능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4499"/>
              </a:lnSpc>
              <a:buFont typeface="Wingdings" panose="05000000000000000000" pitchFamily="2" charset="2"/>
              <a:buChar char="l"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다중 질환 예측 모델로 확장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고혈압 외에도 당뇨병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고지혈증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등 다른 생활습관 관련 질환 예측까지 확대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공통 변수들을 기반으로 다중 분류 모델 혹은 질환별 예측 시스템 구축 가능</a:t>
            </a:r>
            <a:endParaRPr lang="en-US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05C3D86-5C6E-7DD7-0B75-46B77975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3376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992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논문 출처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논문　출처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60500" y="4559300"/>
            <a:ext cx="15367000" cy="416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주미현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(2018)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고혈압환자에서 담뱃값 인상에 따른 흡연감소 및 관련요인－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  <a:hlinkClick r:id="rId10"/>
              </a:rPr>
              <a:t>http://www.riss.kr/link?id=T14912788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류보라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허연 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and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박혜순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(2022)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 청소년에서 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Alanine Aminotransferase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증가의 유병률과 위험인자　</a:t>
            </a:r>
            <a:r>
              <a:rPr lang="ko-KR" altLang="en-US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－</a:t>
            </a:r>
            <a:r>
              <a:rPr lang="en-US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https://www.kci.go.kr/kciportal/ci/sereArticleSearch/ciSereArtiView.kci?sereArticleSearchBean.artiId=ART002831515</a:t>
            </a:r>
          </a:p>
          <a:p>
            <a:pPr lvl="0">
              <a:lnSpc>
                <a:spcPct val="124499"/>
              </a:lnSpc>
            </a:pPr>
            <a:endParaRPr lang="en-US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김민정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(2023)</a:t>
            </a:r>
            <a:r>
              <a:rPr lang="ko-KR" altLang="en-US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머신러닝을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사용한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스마트워치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사용자의 고혈압 예측모델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국민건강영양조사 자료 활용－</a:t>
            </a:r>
            <a:r>
              <a:rPr lang="en-US" altLang="ko-KR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https://www.kci.go.kr/kciportal/ci/sereArticleSearch/ciSereArtiView.kci?sereArticleSearchBean.artiId=ART003038473</a:t>
            </a:r>
            <a:endParaRPr lang="en-US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BE3FA9A-2F35-0B9E-9450-30800EEC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3376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11</a:t>
            </a:fld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89115-EE95-0495-FEA2-A4DAC0C8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FDC4CC4-B920-8404-C574-C36E5723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8" y="431800"/>
            <a:ext cx="17360900" cy="9711942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2E9FE3-C160-CC7F-16EF-656DD4015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9B6080D-E12B-6BC9-382D-8EC74D5A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62B53A-2B6F-4A9C-D52D-E005B164B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E1A8BB-D079-5E91-A780-C86CFFB6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6EF61FE-DDB7-58AC-9DD1-F4F6815B7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D7E5CE8-6731-4A55-8E77-4E89D236E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A953BDB6-09B4-C017-95FE-81D9642F17CD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0ED716DB-65B0-EBD8-CD47-52A3E82D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2800" y="977861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12</a:t>
            </a:fld>
            <a:endParaRPr lang="en-US" sz="2000" dirty="0"/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E5DCBFEC-71C8-121E-BA20-7D5AFE06B0AB}"/>
              </a:ext>
            </a:extLst>
          </p:cNvPr>
          <p:cNvSpPr txBox="1"/>
          <p:nvPr/>
        </p:nvSpPr>
        <p:spPr>
          <a:xfrm>
            <a:off x="4953000" y="4114800"/>
            <a:ext cx="83820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5000" b="0" i="0" u="none" strike="noStrike" dirty="0">
                <a:solidFill>
                  <a:srgbClr val="FFFFFF"/>
                </a:solidFill>
                <a:ea typeface="Pretendard Bold"/>
              </a:rPr>
              <a:t>감사합니다</a:t>
            </a:r>
            <a:endParaRPr lang="en-US" altLang="ko-KR" sz="15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16804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목차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85016" y="2915060"/>
            <a:ext cx="10477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1.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팀원 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85016" y="3734415"/>
            <a:ext cx="5849784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2.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관련연구 및 유사참고연구 소개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85016" y="5368515"/>
            <a:ext cx="7124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4</a:t>
            </a:r>
            <a:r>
              <a:rPr lang="en-US" altLang="ko-KR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최종 산출물 시연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85016" y="6187870"/>
            <a:ext cx="7124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5</a:t>
            </a:r>
            <a:r>
              <a:rPr lang="en-US" altLang="ko-KR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진행에 있어서 가장 어려웠던 점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85016" y="7007225"/>
            <a:ext cx="3619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6</a:t>
            </a:r>
            <a:r>
              <a:rPr lang="en-US" altLang="ko-KR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향후 연구계획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79920B3-4131-9BAA-7D78-008FA8FF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68600" y="918404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</a:t>
            </a:fld>
            <a:endParaRPr lang="en-US" sz="20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B1012DF-AF0C-CAC0-A21D-79552511C816}"/>
              </a:ext>
            </a:extLst>
          </p:cNvPr>
          <p:cNvSpPr txBox="1"/>
          <p:nvPr/>
        </p:nvSpPr>
        <p:spPr>
          <a:xfrm>
            <a:off x="5885016" y="4536665"/>
            <a:ext cx="7124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3. </a:t>
            </a:r>
            <a:r>
              <a:rPr lang="ko-KR" altLang="en-US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개발 프로세스 단계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6433BA19-EED9-53AE-563B-429C2C21E7D5}"/>
              </a:ext>
            </a:extLst>
          </p:cNvPr>
          <p:cNvSpPr txBox="1"/>
          <p:nvPr/>
        </p:nvSpPr>
        <p:spPr>
          <a:xfrm>
            <a:off x="5885016" y="782658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7. </a:t>
            </a:r>
            <a:r>
              <a:rPr lang="ko-KR" altLang="en-US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논문 출처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3A207-5D46-D2C8-A47B-6DFBB275D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E1A1BE-E6C4-D081-C470-84596EA1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C4F64AB-4DD4-84BC-75E5-C3DFF746FB2B}"/>
              </a:ext>
            </a:extLst>
          </p:cNvPr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660B7CF-0739-E9A6-74B8-FA032651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7FC428F-029E-0B76-806B-8865C576F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9C0317E-994E-A651-35F1-B9B349A2E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BD9FDBD-D669-647F-D7B8-E1D2A4ADA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BCA5B12-FC9C-E885-A4CE-0B769CC9A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F7FBBE4-6E98-C536-4C4E-81A3516C3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96877A84-EF9E-4C1D-D58A-504C2488C490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팀원　소개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8E414BD8-4A5A-5EA4-15FE-F38AB9D9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8058" y="92979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3</a:t>
            </a:fld>
            <a:endParaRPr lang="en-US" sz="2000" dirty="0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9012175-C35D-4E36-58CB-041611D10ED4}"/>
              </a:ext>
            </a:extLst>
          </p:cNvPr>
          <p:cNvSpPr txBox="1"/>
          <p:nvPr/>
        </p:nvSpPr>
        <p:spPr>
          <a:xfrm>
            <a:off x="6705600" y="1549400"/>
            <a:ext cx="6985000" cy="210231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000000"/>
                </a:solidFill>
                <a:ea typeface="Pretendard Bold"/>
              </a:rPr>
              <a:t>팀원　소개</a:t>
            </a:r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230D3DAB-3820-5CE2-18D4-871BA6203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326609"/>
            <a:ext cx="53721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7848F3B8-9C2B-FD55-A696-ED77600E25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6174709"/>
            <a:ext cx="53721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sp>
        <p:nvSpPr>
          <p:cNvPr id="27" name="TextBox 19">
            <a:extLst>
              <a:ext uri="{FF2B5EF4-FFF2-40B4-BE49-F238E27FC236}">
                <a16:creationId xmlns:a16="http://schemas.microsoft.com/office/drawing/2014/main" id="{F857D376-5BC7-EE07-E287-A7E24BCE553E}"/>
              </a:ext>
            </a:extLst>
          </p:cNvPr>
          <p:cNvSpPr txBox="1"/>
          <p:nvPr/>
        </p:nvSpPr>
        <p:spPr>
          <a:xfrm>
            <a:off x="1422400" y="2648820"/>
            <a:ext cx="3378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 err="1">
                <a:solidFill>
                  <a:srgbClr val="000000"/>
                </a:solidFill>
                <a:ea typeface="Pretendard Bold"/>
              </a:rPr>
              <a:t>구민우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57D3B019-F991-4BB7-B112-781B85DC9CAF}"/>
              </a:ext>
            </a:extLst>
          </p:cNvPr>
          <p:cNvSpPr txBox="1"/>
          <p:nvPr/>
        </p:nvSpPr>
        <p:spPr>
          <a:xfrm>
            <a:off x="1295400" y="3713264"/>
            <a:ext cx="336946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팀장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논문　작성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0E0E5ACE-DBDB-00ED-C698-964E6C7690EF}"/>
              </a:ext>
            </a:extLst>
          </p:cNvPr>
          <p:cNvSpPr txBox="1"/>
          <p:nvPr/>
        </p:nvSpPr>
        <p:spPr>
          <a:xfrm>
            <a:off x="1422400" y="6555709"/>
            <a:ext cx="2540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신인철</a:t>
            </a:r>
            <a:endParaRPr lang="en-US" alt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2AB491BA-689A-1F90-E4B8-27157C1CAD59}"/>
              </a:ext>
            </a:extLst>
          </p:cNvPr>
          <p:cNvSpPr txBox="1"/>
          <p:nvPr/>
        </p:nvSpPr>
        <p:spPr>
          <a:xfrm>
            <a:off x="1295400" y="7621485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 err="1">
                <a:solidFill>
                  <a:srgbClr val="717377"/>
                </a:solidFill>
                <a:ea typeface="Pretendard Regular"/>
              </a:rPr>
              <a:t>깃허브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　</a:t>
            </a:r>
            <a:r>
              <a:rPr lang="ko-KR" altLang="en-US" sz="2400" b="0" i="0" u="none" strike="noStrike" dirty="0" err="1">
                <a:solidFill>
                  <a:srgbClr val="717377"/>
                </a:solidFill>
                <a:ea typeface="Pretendard Regular"/>
              </a:rPr>
              <a:t>커밋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　및　관리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프로그램　ＧＵＩ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31" name="Picture 5">
            <a:extLst>
              <a:ext uri="{FF2B5EF4-FFF2-40B4-BE49-F238E27FC236}">
                <a16:creationId xmlns:a16="http://schemas.microsoft.com/office/drawing/2014/main" id="{E7D65383-A53C-75FA-CF41-3934A5537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9602" y="2326609"/>
            <a:ext cx="53721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3AD7D73C-B856-6D98-7802-50ED2720B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5131" y="6174709"/>
            <a:ext cx="53721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E5DC7F3D-BCCE-9934-CE02-A9F0A876C86A}"/>
              </a:ext>
            </a:extLst>
          </p:cNvPr>
          <p:cNvSpPr txBox="1"/>
          <p:nvPr/>
        </p:nvSpPr>
        <p:spPr>
          <a:xfrm>
            <a:off x="12444020" y="2648820"/>
            <a:ext cx="3378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김우성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05AF3E18-D847-8989-0068-9D829C6CB5DA}"/>
              </a:ext>
            </a:extLst>
          </p:cNvPr>
          <p:cNvSpPr txBox="1"/>
          <p:nvPr/>
        </p:nvSpPr>
        <p:spPr>
          <a:xfrm>
            <a:off x="12317020" y="3713264"/>
            <a:ext cx="336946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데이터　및　논문　탐색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 err="1">
                <a:solidFill>
                  <a:srgbClr val="717377"/>
                </a:solidFill>
                <a:ea typeface="Pretendard Regular"/>
              </a:rPr>
              <a:t>머신러닝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　담당</a:t>
            </a: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9DFA9D70-CA11-657C-A418-5680E1C55469}"/>
              </a:ext>
            </a:extLst>
          </p:cNvPr>
          <p:cNvSpPr txBox="1"/>
          <p:nvPr/>
        </p:nvSpPr>
        <p:spPr>
          <a:xfrm>
            <a:off x="12444020" y="6557041"/>
            <a:ext cx="496768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 err="1">
                <a:solidFill>
                  <a:srgbClr val="000000"/>
                </a:solidFill>
                <a:ea typeface="Pretendard Bold"/>
              </a:rPr>
              <a:t>키로스</a:t>
            </a: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　로드리게스　존　알바로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0" name="TextBox 20">
            <a:extLst>
              <a:ext uri="{FF2B5EF4-FFF2-40B4-BE49-F238E27FC236}">
                <a16:creationId xmlns:a16="http://schemas.microsoft.com/office/drawing/2014/main" id="{790D7983-0BB9-1D92-1CC3-92773C4908B7}"/>
              </a:ext>
            </a:extLst>
          </p:cNvPr>
          <p:cNvSpPr txBox="1"/>
          <p:nvPr/>
        </p:nvSpPr>
        <p:spPr>
          <a:xfrm>
            <a:off x="12317020" y="7621485"/>
            <a:ext cx="336946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오픈소스　정리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보고서　작성　담당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2734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논문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000000"/>
                </a:solidFill>
                <a:ea typeface="Pretendard Bold"/>
              </a:rPr>
              <a:t>관련연구 및 유사참고연구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14BBFE7-E82C-316D-4043-8850587C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61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4</a:t>
            </a:fld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647C848-496D-6A08-2DFC-DEAD1CE61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383" y="1474122"/>
            <a:ext cx="8372381" cy="27218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8115" y="9118600"/>
            <a:ext cx="736600" cy="736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B23F8F-AB78-BB5A-4AF9-264BD6B783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749957"/>
            <a:ext cx="8859486" cy="401058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논문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358AB0B-688C-AD2A-DB6B-6164173D8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19400" y="935380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5</a:t>
            </a:fld>
            <a:endParaRPr lang="en-US" sz="2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B31292-6126-F314-695A-EDCF0CA7F0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7971" y="1420352"/>
            <a:ext cx="6657133" cy="85294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7F99EC3-1C2B-37D4-FB63-80242A50B1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1562100"/>
            <a:ext cx="9385996" cy="6079818"/>
          </a:xfrm>
          <a:prstGeom prst="rect">
            <a:avLst/>
          </a:prstGeom>
        </p:spPr>
      </p:pic>
      <p:pic>
        <p:nvPicPr>
          <p:cNvPr id="30" name="그림 29" descr="텍스트, 스크린샷, 폰트, 번호이(가) 표시된 사진">
            <a:extLst>
              <a:ext uri="{FF2B5EF4-FFF2-40B4-BE49-F238E27FC236}">
                <a16:creationId xmlns:a16="http://schemas.microsoft.com/office/drawing/2014/main" id="{36C57734-E5BB-6E41-0D8E-C9D1FA2A9B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4" y="271739"/>
            <a:ext cx="10569991" cy="9678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4600" y="2400300"/>
            <a:ext cx="5715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향후 연구 계획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62100" y="2413000"/>
            <a:ext cx="4152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2100" y="3314700"/>
            <a:ext cx="4140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dirty="0" err="1">
                <a:solidFill>
                  <a:srgbClr val="EEEEEE"/>
                </a:solidFill>
                <a:latin typeface="Pretendard Medium" panose="020B0600000101010101" charset="-127"/>
                <a:ea typeface="Pretendard Medium" panose="020B0600000101010101" charset="-127"/>
              </a:rPr>
              <a:t>머신러닝</a:t>
            </a:r>
            <a:r>
              <a:rPr lang="ko-KR" altLang="en-US" sz="3000" dirty="0">
                <a:solidFill>
                  <a:srgbClr val="EEEEEE"/>
                </a:solidFill>
                <a:latin typeface="Pretendard Medium" panose="020B0600000101010101" charset="-127"/>
                <a:ea typeface="Pretendard Medium" panose="020B0600000101010101" charset="-127"/>
              </a:rPr>
              <a:t>　기반　고혈압　예측　프로그램</a:t>
            </a:r>
            <a:endParaRPr lang="en-US" sz="3000" b="0" i="0" u="none" strike="noStrike" dirty="0">
              <a:solidFill>
                <a:srgbClr val="EEEEEE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78565" y="4826000"/>
            <a:ext cx="41275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흡연</a:t>
            </a:r>
            <a:r>
              <a:rPr lang="en-US" altLang="ko-KR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나이</a:t>
            </a:r>
            <a:r>
              <a:rPr lang="en-US" altLang="ko-KR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BMI </a:t>
            </a: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등 생활 정보만으로  </a:t>
            </a:r>
          </a:p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endParaRPr lang="en-US" altLang="ko-KR" sz="2400" dirty="0">
              <a:solidFill>
                <a:srgbClr val="C2C2C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개인의 고혈압 위험도를 실시간으로 예측하는  </a:t>
            </a:r>
          </a:p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endParaRPr lang="en-US" altLang="ko-KR" sz="2400" dirty="0">
              <a:solidFill>
                <a:srgbClr val="C2C2C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dirty="0" err="1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머신러닝</a:t>
            </a: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기반 웹 프로그램을 개발</a:t>
            </a:r>
            <a:endParaRPr lang="en-US" altLang="ko-KR" sz="2400" dirty="0">
              <a:solidFill>
                <a:srgbClr val="C2C2C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53300" y="24130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5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XGBoost</a:t>
            </a:r>
            <a:r>
              <a:rPr lang="en-US" altLang="ko-KR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모델을 활용한 고혈압 유병 예측</a:t>
            </a:r>
            <a:endParaRPr lang="ko-KR" sz="35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53300" y="33147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예측 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정확도 우수 → 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3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개 모델 중 가장 높은 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F1-score 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기록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FN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(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실제 </a:t>
            </a:r>
            <a:r>
              <a:rPr lang="ko-KR" altLang="en-US" sz="2400" dirty="0" err="1">
                <a:solidFill>
                  <a:srgbClr val="717377"/>
                </a:solidFill>
                <a:ea typeface="Pretendard Regular"/>
              </a:rPr>
              <a:t>유병자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 놓침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)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 최소 → 고혈압 환자 놓치지 않는 안정적 예측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불균형 데이터 처리에 강함 → 클래스 간 편중된 비율에서도 높은 성능 유지</a:t>
            </a: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53300" y="62611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5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Streamlit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을 통한 사용자 입력 </a:t>
            </a:r>
            <a:r>
              <a:rPr lang="en-US" altLang="ko-KR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예측 시각화</a:t>
            </a:r>
            <a:endParaRPr lang="ko-KR" sz="35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53300" y="71628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사용자 친화적 입력 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UI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→ 쉽게 사용할 수 있는 웹 인터페이스 제공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빠른 개발 및 배포 → 복잡한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백엔드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 없이 즉시 실행 가능</a:t>
            </a:r>
            <a:endParaRPr lang="en-US" altLang="ko-KR" sz="24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예측 결과 시각화 → </a:t>
            </a:r>
            <a:r>
              <a:rPr lang="ko-KR" altLang="en-US" sz="2400" b="0" i="0" u="none" strike="noStrike" dirty="0" err="1">
                <a:solidFill>
                  <a:srgbClr val="717377"/>
                </a:solidFill>
                <a:latin typeface="Pretendard Regular"/>
                <a:ea typeface="Pretendard Regular"/>
              </a:rPr>
              <a:t>입력값에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따른 고혈압 위험 확률을 즉시 출력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F852D42-ACF9-AE5C-CFAA-7FE137A7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8058" y="92979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6</a:t>
            </a:fld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3721100"/>
            <a:ext cx="10033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5309624" y="7416800"/>
            <a:ext cx="39497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성별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나이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흡연량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·BMI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변수 기반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로지스틱 회귀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ko-KR" altLang="en-US" sz="2400" b="0" i="0" u="none" strike="noStrike" dirty="0" err="1">
                <a:solidFill>
                  <a:srgbClr val="717377"/>
                </a:solidFill>
                <a:ea typeface="Pretendard Regular"/>
              </a:rPr>
              <a:t>랜덤포레스트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en-US" altLang="ko-KR" sz="2400" b="0" i="0" u="none" strike="noStrike" dirty="0" err="1">
                <a:solidFill>
                  <a:srgbClr val="717377"/>
                </a:solidFill>
                <a:ea typeface="Pretendard Regular"/>
              </a:rPr>
              <a:t>XGBoost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모델 비교 학습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62100" y="4508500"/>
            <a:ext cx="1193800" cy="119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100" y="4521200"/>
            <a:ext cx="1181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1800" y="4660900"/>
            <a:ext cx="9144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1000" y="4597400"/>
            <a:ext cx="10160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9900" y="3721100"/>
            <a:ext cx="10033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3400" y="3721100"/>
            <a:ext cx="10033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33400" y="3721100"/>
            <a:ext cx="1003300" cy="1003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개발 프로세스 단계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0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499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2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2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수집 및 정제</a:t>
            </a:r>
            <a:endParaRPr lang="ko-KR" sz="35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83519" y="7550407"/>
            <a:ext cx="39497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국민건강영양조사</a:t>
            </a:r>
            <a:r>
              <a:rPr lang="en-US" altLang="ko-KR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 2022~2023 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데이터 확보</a:t>
            </a:r>
            <a:endParaRPr lang="en-US" altLang="ko-KR" sz="24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결측값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 처리</a:t>
            </a:r>
            <a:r>
              <a:rPr lang="en-US" altLang="ko-KR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조건부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라벨링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 적용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8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ea typeface="Pretendard Bold"/>
              </a:rPr>
              <a:t>모델 설계 및 학습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29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old"/>
                <a:ea typeface="Pretendard Bold"/>
              </a:rPr>
              <a:t>예측 시스템 구현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296400" y="7550407"/>
            <a:ext cx="37973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최종 모델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XGBoost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활용해 </a:t>
            </a:r>
            <a:r>
              <a:rPr lang="en-US" altLang="ko-KR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Streamlit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기반 웹 개발 </a:t>
            </a: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입력값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기반 예측 결과 출력</a:t>
            </a:r>
            <a:endParaRPr lang="en-US" sz="24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10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old"/>
                <a:ea typeface="Pretendard Bold"/>
              </a:rPr>
              <a:t>평가 및 보고서 작성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246510" y="7550407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예측 성능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(AUC,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정확도 등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비교 분석</a:t>
            </a: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시각화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논문 및 발표 자료 정리</a:t>
            </a:r>
            <a:endParaRPr lang="en-US" sz="24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개발 프로세스 단계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E6D2576A-718F-FA0A-D5AB-A59CD85C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55900" y="92852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7</a:t>
            </a:fld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40C7C-6235-26B1-EE56-A52F9B34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6EF7F0-AD7A-FF13-9AFB-1CA66D82A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687B5E-1A52-0A92-929C-43358B6E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D26E36-8D89-6439-BD1A-4CA8095C4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0858EB-7874-6B5F-0FC9-E3ABE7133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B6414C-7E2F-7247-11EF-BE0086D48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6CEDA8-0282-7BF5-4A19-07158C5FF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5C3CA7D-5957-7C6B-C3C9-2C51B1828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CC6369F-3550-F1F3-2F7E-F0C089AB66DF}"/>
              </a:ext>
            </a:extLst>
          </p:cNvPr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시연　영상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F380E49-2BC3-0006-1AC2-DD830BCC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19400" y="935380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8</a:t>
            </a:fld>
            <a:endParaRPr lang="en-US" sz="2000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557CAA0A-23B0-BB43-5F14-1966FA376656}"/>
              </a:ext>
            </a:extLst>
          </p:cNvPr>
          <p:cNvSpPr txBox="1"/>
          <p:nvPr/>
        </p:nvSpPr>
        <p:spPr>
          <a:xfrm>
            <a:off x="9677400" y="2618606"/>
            <a:ext cx="8382000" cy="72365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사용자가 성별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나이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하루 흡연량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체질량지수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(BMI)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입력</a:t>
            </a: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66000"/>
              </a:lnSpc>
              <a:buClr>
                <a:srgbClr val="717377"/>
              </a:buClr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</a:p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‘예측하기’ 버튼을 클릭  </a:t>
            </a:r>
          </a:p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사전에 학습된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머신러닝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모델이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입력값을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분석하여  </a:t>
            </a: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66000"/>
              </a:lnSpc>
              <a:buClr>
                <a:srgbClr val="717377"/>
              </a:buClr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　　고혈압 발생 확률을 실시간으로 예측해　결과값을 제공</a:t>
            </a:r>
            <a:endParaRPr lang="ko-KR" sz="24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3" name="그림 12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FEC399-FE5D-E9DB-FD43-78EB6FC8B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44" y="1055329"/>
            <a:ext cx="7484712" cy="8208622"/>
          </a:xfrm>
          <a:prstGeom prst="rect">
            <a:avLst/>
          </a:prstGeom>
        </p:spPr>
      </p:pic>
      <p:pic>
        <p:nvPicPr>
          <p:cNvPr id="10" name="온라인 미디어 9" title="머신러닝을 이용한 흡연 습관 기반 고혈압 예측기">
            <a:hlinkClick r:id="" action="ppaction://media"/>
            <a:extLst>
              <a:ext uri="{FF2B5EF4-FFF2-40B4-BE49-F238E27FC236}">
                <a16:creationId xmlns:a16="http://schemas.microsoft.com/office/drawing/2014/main" id="{779DB10B-4F1A-CB5E-E9DF-7F1F3F5AEA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1"/>
          <a:stretch>
            <a:fillRect/>
          </a:stretch>
        </p:blipFill>
        <p:spPr>
          <a:xfrm>
            <a:off x="956644" y="660400"/>
            <a:ext cx="16374712" cy="92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806CB-0262-A9B7-8ED7-492A5342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CC6AD2-66E5-7679-B968-0F380508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AE9DA2D-531F-2E85-A9F8-4F18B3A788BA}"/>
              </a:ext>
            </a:extLst>
          </p:cNvPr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902502E-4D29-5949-41F6-164BDE73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930400"/>
            <a:ext cx="162306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FF37DF1-05C3-BF40-5C0F-02B7543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778500"/>
            <a:ext cx="162306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88F2D5-A0A2-41AD-6501-E68F1E47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7D6BD06-5F0D-4E53-FCF0-7C8306A64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466B2AC-EB65-366E-6EF0-E5D8C0C4D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F90FCFB-CA20-80CF-5863-59F14E2C8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168D29D-68DE-A975-BB77-ADB9CFF7C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9757553-1545-ACB8-426E-4EB90DD1B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1721BDD-E54C-97F1-D814-4A698121281B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어려웠던 점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E168B1E-8DB7-19E3-6F9E-3880144BDAA8}"/>
              </a:ext>
            </a:extLst>
          </p:cNvPr>
          <p:cNvSpPr txBox="1"/>
          <p:nvPr/>
        </p:nvSpPr>
        <p:spPr>
          <a:xfrm>
            <a:off x="1663700" y="2252611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데이터　관련　어려움　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5CAB0D6-65B0-45CA-E4E7-FC76FBAA3B05}"/>
              </a:ext>
            </a:extLst>
          </p:cNvPr>
          <p:cNvSpPr txBox="1"/>
          <p:nvPr/>
        </p:nvSpPr>
        <p:spPr>
          <a:xfrm>
            <a:off x="1536700" y="3317055"/>
            <a:ext cx="15227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흡연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고혈압 동시 포함된 공공 데이터셋 확보 어려움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고혈압 라벨 불완전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비해당 응답 다수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) →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조건부 </a:t>
            </a:r>
            <a:r>
              <a:rPr lang="ko-KR" altLang="en-US" sz="2400" b="0" i="0" u="none" strike="noStrike" dirty="0" err="1">
                <a:solidFill>
                  <a:srgbClr val="717377"/>
                </a:solidFill>
                <a:ea typeface="Pretendard Regular"/>
              </a:rPr>
              <a:t>라벨링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 설계 필요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고혈압 편중 데이터로 모델 학습 불균형 문제 발생</a:t>
            </a: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EAEB707-5FD0-D439-2A31-884B9AA8059F}"/>
              </a:ext>
            </a:extLst>
          </p:cNvPr>
          <p:cNvSpPr txBox="1"/>
          <p:nvPr/>
        </p:nvSpPr>
        <p:spPr>
          <a:xfrm>
            <a:off x="1663700" y="61595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 err="1">
                <a:solidFill>
                  <a:srgbClr val="000000"/>
                </a:solidFill>
                <a:ea typeface="Pretendard Bold"/>
              </a:rPr>
              <a:t>머신러닝</a:t>
            </a:r>
            <a:r>
              <a:rPr lang="ko-KR" altLang="en-US" sz="35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altLang="en-US" sz="3500" dirty="0" err="1">
                <a:solidFill>
                  <a:srgbClr val="000000"/>
                </a:solidFill>
                <a:ea typeface="Pretendard Bold"/>
              </a:rPr>
              <a:t>과적합</a:t>
            </a:r>
            <a:r>
              <a:rPr lang="ko-KR" altLang="en-US" sz="3500" dirty="0">
                <a:solidFill>
                  <a:srgbClr val="000000"/>
                </a:solidFill>
                <a:ea typeface="Pretendard Bold"/>
              </a:rPr>
              <a:t> 문제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E6DF02C-D6E4-7902-79CD-E5FF1E4C9DD8}"/>
              </a:ext>
            </a:extLst>
          </p:cNvPr>
          <p:cNvSpPr txBox="1"/>
          <p:nvPr/>
        </p:nvSpPr>
        <p:spPr>
          <a:xfrm>
            <a:off x="1536700" y="7225276"/>
            <a:ext cx="12560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훈련 정확도는 높지만 테스트 성능은 낮음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클래스 불균형으로 인해 단일 클래스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(1 class)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만 예측하는 현상이 반복되어 여러 가지 보정 전략을 실험하면서 지연 발생</a:t>
            </a:r>
            <a:endParaRPr lang="en-US" sz="2400" b="0" i="0" u="none" strike="noStrike" dirty="0">
              <a:solidFill>
                <a:srgbClr val="717377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C7AC893-6B90-859C-F78A-27F59DB0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8058" y="92979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14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649</Words>
  <Application>Microsoft Office PowerPoint</Application>
  <PresentationFormat>사용자 지정</PresentationFormat>
  <Paragraphs>119</Paragraphs>
  <Slides>12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Pretendard Bold</vt:lpstr>
      <vt:lpstr>Calibri</vt:lpstr>
      <vt:lpstr>Pretendard Light</vt:lpstr>
      <vt:lpstr>Pretendard Regular</vt:lpstr>
      <vt:lpstr>Wingdings</vt:lpstr>
      <vt:lpstr>Pretendard Medium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김우성</cp:lastModifiedBy>
  <cp:revision>41</cp:revision>
  <dcterms:created xsi:type="dcterms:W3CDTF">2006-08-16T00:00:00Z</dcterms:created>
  <dcterms:modified xsi:type="dcterms:W3CDTF">2025-06-10T14:11:40Z</dcterms:modified>
</cp:coreProperties>
</file>